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5" r:id="rId3"/>
    <p:sldId id="257" r:id="rId4"/>
    <p:sldId id="262" r:id="rId5"/>
    <p:sldId id="261" r:id="rId6"/>
    <p:sldId id="264" r:id="rId7"/>
    <p:sldId id="273" r:id="rId8"/>
    <p:sldId id="275" r:id="rId9"/>
    <p:sldId id="258" r:id="rId10"/>
    <p:sldId id="271" r:id="rId11"/>
    <p:sldId id="274" r:id="rId12"/>
    <p:sldId id="259" r:id="rId13"/>
    <p:sldId id="272" r:id="rId14"/>
    <p:sldId id="270" r:id="rId15"/>
    <p:sldId id="276" r:id="rId16"/>
    <p:sldId id="269" r:id="rId17"/>
    <p:sldId id="260" r:id="rId18"/>
    <p:sldId id="266" r:id="rId19"/>
    <p:sldId id="267" r:id="rId20"/>
    <p:sldId id="277" r:id="rId21"/>
    <p:sldId id="268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92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9BE8A-C09E-4246-807D-38EF717DF03B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B0386-5C22-4C25-8C80-1B2B38172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13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48C17-A046-4401-A27C-330DECF90729}" type="datetimeFigureOut">
              <a:rPr lang="en-US"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329CC-5BC0-4079-9C25-01970A8278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95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10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44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496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04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86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9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19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90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75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761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9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329CC-5BC0-4079-9C25-01970A8278B4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4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B74AAC5-92AA-4FA4-98D2-F2D7ADE200D6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A23EE16-4C19-4B8E-AE11-E307243775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A/V Device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SD 1114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40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PWM servos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b="0" dirty="0" smtClean="0"/>
              <a:t>The position of each servo motor is controlled by the duration of pulses in a PWM control signal</a:t>
            </a:r>
            <a:endParaRPr lang="en-US" b="0" dirty="0"/>
          </a:p>
          <a:p>
            <a:endParaRPr lang="en-US" dirty="0"/>
          </a:p>
          <a:p>
            <a:r>
              <a:rPr lang="en-US" b="0" dirty="0"/>
              <a:t>A PIC 18F4620 microprocessor chip is used to generate </a:t>
            </a:r>
            <a:r>
              <a:rPr lang="en-US" b="0" dirty="0" smtClean="0"/>
              <a:t>this signal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\\134.129.123.23\students\Michael.Hammann\Servo_Angle_Schematic_180_3.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667000"/>
            <a:ext cx="34798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5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18F4620 microprocessor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PIC microprocessor chips are used to control our servos and to send serial data through the </a:t>
            </a:r>
            <a:r>
              <a:rPr lang="en-US" b="0" dirty="0" err="1" smtClean="0"/>
              <a:t>Xbee</a:t>
            </a:r>
            <a:r>
              <a:rPr lang="en-US" b="0" dirty="0" smtClean="0"/>
              <a:t> chips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We are already familiar with the chips from ECE 376 Embedded Processes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These chips interface very easily with our servo motors and our wireless chips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These microprocessors are relatively inexpensive and reliable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2097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b="0" dirty="0" smtClean="0"/>
              <a:t>Provides a range which exceeds our requirements.</a:t>
            </a:r>
          </a:p>
          <a:p>
            <a:pPr>
              <a:buFont typeface="Wingdings" pitchFamily="2" charset="2"/>
              <a:buChar char="§"/>
            </a:pPr>
            <a:r>
              <a:rPr lang="en-US" b="0" dirty="0" smtClean="0"/>
              <a:t>Meets the FCC regulations</a:t>
            </a:r>
          </a:p>
          <a:p>
            <a:pPr>
              <a:buFont typeface="Wingdings" pitchFamily="2" charset="2"/>
              <a:buChar char="§"/>
            </a:pPr>
            <a:r>
              <a:rPr lang="en-US" b="0" dirty="0" smtClean="0"/>
              <a:t>Jeff Erickson provided one </a:t>
            </a:r>
            <a:r>
              <a:rPr lang="en-US" b="0" dirty="0" err="1" smtClean="0"/>
              <a:t>Xbee</a:t>
            </a:r>
            <a:r>
              <a:rPr lang="en-US" b="0" dirty="0" smtClean="0"/>
              <a:t>-Pro chip.</a:t>
            </a:r>
          </a:p>
          <a:p>
            <a:pPr>
              <a:buFont typeface="Wingdings" pitchFamily="2" charset="2"/>
              <a:buChar char="§"/>
            </a:pPr>
            <a:endParaRPr lang="en-US" b="0" dirty="0" smtClean="0"/>
          </a:p>
          <a:p>
            <a:pPr>
              <a:buFont typeface="Wingdings" pitchFamily="2" charset="2"/>
              <a:buChar char="§"/>
            </a:pPr>
            <a:endParaRPr lang="en-US" b="0" dirty="0" smtClean="0"/>
          </a:p>
          <a:p>
            <a:pPr>
              <a:buFont typeface="Wingdings" pitchFamily="2" charset="2"/>
              <a:buChar char="§"/>
            </a:pPr>
            <a:endParaRPr lang="en-US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01" y="2286000"/>
            <a:ext cx="2418240" cy="241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26289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3600" y="4295072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XBee</a:t>
            </a:r>
            <a:r>
              <a:rPr lang="en-US" dirty="0" smtClean="0"/>
              <a:t>-Pro Regulator Board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1221" y="4618237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XBee</a:t>
            </a:r>
            <a:r>
              <a:rPr lang="en-US" dirty="0" smtClean="0"/>
              <a:t>-Pro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9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Wireless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The </a:t>
            </a:r>
            <a:r>
              <a:rPr lang="en-US" b="0" dirty="0" err="1"/>
              <a:t>Xbee</a:t>
            </a:r>
            <a:r>
              <a:rPr lang="en-US" b="0" dirty="0"/>
              <a:t> chips are configured to send serial data at a baud rate of 9600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latin typeface="Franklin Gothic Book"/>
            </a:endParaRP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The PIC microprocessor chips are also configured to send serial data at 9600 baud, making it very easy to interface these together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latin typeface="Franklin Gothic Book"/>
            </a:endParaRP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The PIC on the transmitting end sends a single byte of data through the </a:t>
            </a:r>
            <a:r>
              <a:rPr lang="en-US" b="0" dirty="0" err="1"/>
              <a:t>Xbee</a:t>
            </a:r>
            <a:r>
              <a:rPr lang="en-US" b="0" dirty="0"/>
              <a:t> chips to another PIC on the receiving end to indicate a button being pushed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latin typeface="Franklin Gothic Book"/>
            </a:endParaRP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Alternatively, send 4 bytes of data representing the position of each servo</a:t>
            </a:r>
          </a:p>
          <a:p>
            <a:pPr marL="0" indent="0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6495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/>
              <a:t>Blue:</a:t>
            </a:r>
            <a:r>
              <a:rPr lang="en-US" b="0" dirty="0" smtClean="0"/>
              <a:t> serial data being sent </a:t>
            </a:r>
            <a:r>
              <a:rPr lang="en-US" b="0" dirty="0" smtClean="0"/>
              <a:t>from PIC to </a:t>
            </a:r>
            <a:r>
              <a:rPr lang="en-US" b="0" dirty="0" err="1" smtClean="0"/>
              <a:t>Xbee</a:t>
            </a:r>
            <a:r>
              <a:rPr lang="en-US" b="0" dirty="0" smtClean="0"/>
              <a:t> chip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/>
              <a:t>Yellow: </a:t>
            </a:r>
            <a:r>
              <a:rPr lang="en-US" b="0" dirty="0" smtClean="0"/>
              <a:t>data received from receiver </a:t>
            </a:r>
            <a:r>
              <a:rPr lang="en-US" b="0" dirty="0" err="1" smtClean="0"/>
              <a:t>Xbee</a:t>
            </a:r>
            <a:r>
              <a:rPr lang="en-US" b="0" dirty="0" smtClean="0"/>
              <a:t> chip</a:t>
            </a:r>
            <a:endParaRPr lang="en-US" dirty="0" smtClean="0"/>
          </a:p>
        </p:txBody>
      </p:sp>
      <p:pic>
        <p:nvPicPr>
          <p:cNvPr id="3074" name="Picture 2" descr="\\134.129.123.23\students\Michael.Hammann\Downloads\Wireless transmiss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05000"/>
            <a:ext cx="35814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3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High frequency which allows excellent video transmission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/>
              <a:t>Meets the FCC </a:t>
            </a:r>
            <a:r>
              <a:rPr lang="en-US" b="0" dirty="0" smtClean="0"/>
              <a:t>regulations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Has range of approximately one mile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Lower cost than alternative video transmission devices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15903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 transmission and reception </a:t>
            </a:r>
          </a:p>
          <a:p>
            <a:r>
              <a:rPr lang="en-US" dirty="0" smtClean="0"/>
              <a:t>XEN</a:t>
            </a:r>
          </a:p>
          <a:p>
            <a:pPr lvl="1"/>
            <a:r>
              <a:rPr lang="en-US" dirty="0" smtClean="0"/>
              <a:t>5.8 GHz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500 </a:t>
            </a:r>
            <a:r>
              <a:rPr lang="en-US" dirty="0" err="1" smtClean="0"/>
              <a:t>mW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Temp. range</a:t>
            </a:r>
            <a:br>
              <a:rPr lang="en-US" dirty="0" smtClean="0"/>
            </a:br>
            <a:r>
              <a:rPr lang="en-US" dirty="0" smtClean="0"/>
              <a:t>(-10⁰C - 85⁰C)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428625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97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from 12V Battery</a:t>
            </a:r>
          </a:p>
          <a:p>
            <a:pPr lvl="2"/>
            <a:r>
              <a:rPr lang="en-US" dirty="0" smtClean="0"/>
              <a:t>Camera – 3.6W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Transmitter(XEN) - 500mW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Receiver (</a:t>
            </a:r>
            <a:r>
              <a:rPr lang="en-US" dirty="0" err="1" smtClean="0"/>
              <a:t>Xbee</a:t>
            </a:r>
            <a:r>
              <a:rPr lang="en-US" dirty="0" smtClean="0"/>
              <a:t>) – 325mW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Servo – (Idle) 40mW / (Running) 900mW</a:t>
            </a:r>
          </a:p>
          <a:p>
            <a:r>
              <a:rPr lang="en-US" dirty="0" smtClean="0"/>
              <a:t>Total</a:t>
            </a:r>
          </a:p>
          <a:p>
            <a:pPr lvl="2"/>
            <a:r>
              <a:rPr lang="en-US" dirty="0" smtClean="0"/>
              <a:t>Servos Idle – 4.585W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Servos Running – 8.025W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97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Components working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We need to integrate </a:t>
            </a:r>
            <a:r>
              <a:rPr lang="en-US" b="0" dirty="0" err="1" smtClean="0"/>
              <a:t>Xbee</a:t>
            </a:r>
            <a:r>
              <a:rPr lang="en-US" b="0" dirty="0" smtClean="0"/>
              <a:t> chips with the joystick control circuit.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We need to develop PCB’s for our circuits.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We need to build our stand and enclosure.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We must stay motivated.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8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4240266"/>
              </p:ext>
            </p:extLst>
          </p:nvPr>
        </p:nvGraphicFramePr>
        <p:xfrm>
          <a:off x="2133601" y="1600200"/>
          <a:ext cx="4419599" cy="266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999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W</a:t>
                      </a:r>
                      <a:r>
                        <a:rPr lang="en-US" sz="1100" u="none" strike="noStrike" dirty="0" smtClean="0">
                          <a:effectLst/>
                        </a:rPr>
                        <a:t>ireless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Retail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Quantity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</a:rPr>
                        <a:t>Shipping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$10.35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Xbee Explorer Regulated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9.95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$19.90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Xbee Pro 900 XSC Wire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66.95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$66.95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Shipping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10.93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$10.93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sv-SE" sz="1100" u="none" strike="noStrike">
                          <a:effectLst/>
                        </a:rPr>
                        <a:t>Xen 5.8G 500mW AV TX</a:t>
                      </a:r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>
                          <a:effectLst/>
                        </a:rPr>
                        <a:t>128.00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$128.00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</a:rPr>
                        <a:t>Shipping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>
                          <a:effectLst/>
                        </a:rPr>
                        <a:t>8.90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$8.90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HS-322 </a:t>
                      </a:r>
                      <a:r>
                        <a:rPr lang="en-US" sz="1100" u="none" strike="noStrike" dirty="0" smtClean="0">
                          <a:effectLst/>
                        </a:rPr>
                        <a:t>Servo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10.95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X3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>
                          <a:effectLst/>
                        </a:rPr>
                        <a:t>$32.85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sv-SE" sz="1100" u="none" strike="noStrike" dirty="0" smtClean="0">
                          <a:effectLst/>
                        </a:rPr>
                        <a:t>Pan </a:t>
                      </a:r>
                      <a:r>
                        <a:rPr lang="sv-SE" sz="1100" u="none" strike="noStrike" dirty="0">
                          <a:effectLst/>
                        </a:rPr>
                        <a:t>and Tilt System</a:t>
                      </a:r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>
                          <a:effectLst/>
                        </a:rPr>
                        <a:t>26.90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$26.90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$304.78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1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Members</a:t>
            </a:r>
          </a:p>
          <a:p>
            <a:pPr lvl="1"/>
            <a:r>
              <a:rPr lang="en-US" dirty="0" smtClean="0"/>
              <a:t>Drew Berens</a:t>
            </a:r>
          </a:p>
          <a:p>
            <a:pPr lvl="1"/>
            <a:r>
              <a:rPr lang="en-US" dirty="0" smtClean="0"/>
              <a:t>Nicholas Engel</a:t>
            </a:r>
          </a:p>
          <a:p>
            <a:pPr lvl="1"/>
            <a:r>
              <a:rPr lang="en-US" dirty="0" smtClean="0"/>
              <a:t>Michael Hammann</a:t>
            </a:r>
          </a:p>
          <a:p>
            <a:pPr lvl="1"/>
            <a:r>
              <a:rPr lang="en-US" dirty="0" smtClean="0"/>
              <a:t>Derek Sweet</a:t>
            </a:r>
          </a:p>
          <a:p>
            <a:r>
              <a:rPr lang="en-US" dirty="0" smtClean="0"/>
              <a:t>Advisors</a:t>
            </a:r>
          </a:p>
          <a:p>
            <a:pPr lvl="1"/>
            <a:r>
              <a:rPr lang="en-US" dirty="0" smtClean="0"/>
              <a:t>Dr. Ben Braaten</a:t>
            </a:r>
          </a:p>
          <a:p>
            <a:pPr lvl="1"/>
            <a:r>
              <a:rPr lang="en-US" dirty="0" smtClean="0"/>
              <a:t>Jeff Erickson</a:t>
            </a:r>
          </a:p>
          <a:p>
            <a:r>
              <a:rPr lang="en-US" dirty="0" smtClean="0"/>
              <a:t>Client</a:t>
            </a:r>
          </a:p>
          <a:p>
            <a:pPr lvl="1"/>
            <a:r>
              <a:rPr lang="en-US" dirty="0" smtClean="0"/>
              <a:t>Jeff Erickson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44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Updated Timeline</a:t>
            </a:r>
            <a:endParaRPr 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9" r="7596" b="42100"/>
          <a:stretch/>
        </p:blipFill>
        <p:spPr bwMode="auto">
          <a:xfrm>
            <a:off x="142042" y="1143000"/>
            <a:ext cx="8709119" cy="337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84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Completed 90% of the bread boarded prototype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All tasks take longer than expected, the timeline for next semester should allow extra time to complete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 smtClean="0"/>
              <a:t>One of the biggest challenges was getting our </a:t>
            </a:r>
            <a:r>
              <a:rPr lang="en-US" b="0" dirty="0" err="1" smtClean="0"/>
              <a:t>Xbee</a:t>
            </a:r>
            <a:r>
              <a:rPr lang="en-US" b="0" dirty="0" smtClean="0"/>
              <a:t> chips to transmit correctly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b="0" dirty="0"/>
              <a:t>We are confident we can complete a quality device on time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b="0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7956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0" dirty="0" smtClean="0"/>
              <a:t>Goal</a:t>
            </a:r>
          </a:p>
          <a:p>
            <a:pPr lvl="2"/>
            <a:r>
              <a:rPr lang="en-US" sz="2400" b="0" dirty="0" smtClean="0"/>
              <a:t>View and control a video camera 1000 feet away</a:t>
            </a:r>
          </a:p>
          <a:p>
            <a:pPr lvl="2"/>
            <a:r>
              <a:rPr lang="en-US" sz="2400" b="0" dirty="0" smtClean="0"/>
              <a:t>Design a low cost wireless A/V device </a:t>
            </a:r>
          </a:p>
          <a:p>
            <a:pPr>
              <a:buFont typeface="Wingdings" pitchFamily="2" charset="2"/>
              <a:buChar char="§"/>
            </a:pPr>
            <a:r>
              <a:rPr lang="en-US" sz="2400" b="0" dirty="0" smtClean="0"/>
              <a:t>Uses</a:t>
            </a:r>
          </a:p>
          <a:p>
            <a:pPr lvl="2"/>
            <a:r>
              <a:rPr lang="en-US" sz="2400" b="0" dirty="0" smtClean="0"/>
              <a:t>Security</a:t>
            </a:r>
          </a:p>
          <a:p>
            <a:pPr lvl="2"/>
            <a:r>
              <a:rPr lang="en-US" sz="2400" b="0" dirty="0" smtClean="0"/>
              <a:t>Viewing wildlife</a:t>
            </a:r>
          </a:p>
          <a:p>
            <a:pPr>
              <a:buFont typeface="Arial" pitchFamily="34" charset="0"/>
              <a:buChar char="•"/>
            </a:pPr>
            <a:endParaRPr lang="en-US" sz="2400" b="0" dirty="0" smtClean="0"/>
          </a:p>
          <a:p>
            <a:pPr marL="0" indent="0">
              <a:buNone/>
            </a:pPr>
            <a:r>
              <a:rPr lang="en-US" sz="2400" b="0" dirty="0" smtClean="0"/>
              <a:t>The purpose of our project is to enable the user to be able to view the surroundings of the wireless module from a distance greater than 1000 feet away. This module will have a variety of uses, ranging from security to observing wildlife. Creating this device allows us ,and others, to do these tasks from the safety and comfort of your own household. </a:t>
            </a:r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347068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Transmit video wirelessly 1000-3000 ft</a:t>
            </a:r>
            <a:r>
              <a:rPr lang="en-US" b="0" dirty="0" smtClean="0"/>
              <a:t>.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Camera needs to pan/tilt/zoom and rotate 360</a:t>
            </a:r>
            <a:r>
              <a:rPr lang="en-US" b="0" dirty="0" smtClean="0"/>
              <a:t>⁰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Must be radio controlled with remote or </a:t>
            </a:r>
            <a:r>
              <a:rPr lang="en-US" b="0" dirty="0" smtClean="0"/>
              <a:t>joystick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Entire system must be weather </a:t>
            </a:r>
            <a:r>
              <a:rPr lang="en-US" b="0" dirty="0" smtClean="0"/>
              <a:t>proof</a:t>
            </a:r>
          </a:p>
          <a:p>
            <a:pPr marL="0" indent="0">
              <a:buClr>
                <a:schemeClr val="accent2"/>
              </a:buClr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Must adhere to all FCC </a:t>
            </a:r>
            <a:r>
              <a:rPr lang="en-US" b="0" dirty="0" smtClean="0"/>
              <a:t>regulations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Use solar panels to recharge the 12 V battery</a:t>
            </a:r>
          </a:p>
          <a:p>
            <a:pPr marL="0" indent="0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2962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(Controls)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Joystick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Control  enclosure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Comparator LM339N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Push buttons, on/off, zoom, focus, etc.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PIC 18F4620 microcontroller (x2)</a:t>
            </a:r>
          </a:p>
          <a:p>
            <a:pPr marL="0" indent="0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67935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(Wireless)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err="1"/>
              <a:t>Xbee</a:t>
            </a:r>
            <a:r>
              <a:rPr lang="en-US" b="0" dirty="0"/>
              <a:t> Pro 900 XSC Wire, to transmit controls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XEN 5.8 GHz 500mW A/V, to transmit video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12 volt battery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Servo(s), for pan/tilt/zoom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Camera with color video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Solar panels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Stand for wireless module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5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</a:t>
            </a:r>
            <a:r>
              <a:rPr lang="en-US" dirty="0" smtClean="0"/>
              <a:t>hardware Block diagram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153400" cy="253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49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Jeff provided us with this camera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Although it does not output digital video, the large optical zoom factor of the lens is ideal for this application and will increase clarity at higher zoom levels</a:t>
            </a:r>
          </a:p>
          <a:p>
            <a:pPr marL="0" indent="0">
              <a:buClr>
                <a:schemeClr val="accent2"/>
              </a:buClr>
            </a:pPr>
            <a:endParaRPr lang="en-US" b="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</p:txBody>
      </p:sp>
      <p:pic>
        <p:nvPicPr>
          <p:cNvPr id="2050" name="Picture 2" descr="\\134.129.123.23\students\Nicholas.Engel\Downloads\IMAG00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7" b="28278"/>
          <a:stretch/>
        </p:blipFill>
        <p:spPr bwMode="auto">
          <a:xfrm>
            <a:off x="2438400" y="2057400"/>
            <a:ext cx="403330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78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Camera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b="0" dirty="0"/>
              <a:t>We chose to use servo motors to control the camera movement because they </a:t>
            </a:r>
            <a:r>
              <a:rPr lang="en-US" b="0" dirty="0" smtClean="0"/>
              <a:t>can move </a:t>
            </a:r>
            <a:r>
              <a:rPr lang="en-US" b="0" dirty="0"/>
              <a:t>to a specific position, unlike regular DC motors which just rotate</a:t>
            </a:r>
          </a:p>
          <a:p>
            <a:r>
              <a:rPr lang="en-US" b="0" dirty="0" smtClean="0"/>
              <a:t>Camera </a:t>
            </a:r>
            <a:r>
              <a:rPr lang="en-US" b="0" dirty="0"/>
              <a:t>is controlled by 4 servos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Pan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Tilt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 smtClean="0"/>
              <a:t>Zoom</a:t>
            </a: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endParaRPr lang="en-US" b="0" dirty="0"/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b="0" dirty="0"/>
              <a:t>Focus</a:t>
            </a:r>
          </a:p>
          <a:p>
            <a:pPr marL="0" indent="0"/>
            <a:endParaRPr lang="en-US" b="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622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\\134.129.123.23\students\Nicholas.Engel\Downloads\IMAG00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 b="29855"/>
          <a:stretch/>
        </p:blipFill>
        <p:spPr bwMode="auto">
          <a:xfrm>
            <a:off x="4953000" y="2265829"/>
            <a:ext cx="3391917" cy="265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0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658</TotalTime>
  <Words>735</Words>
  <Application>Microsoft Office PowerPoint</Application>
  <PresentationFormat>On-screen Show (4:3)</PresentationFormat>
  <Paragraphs>204</Paragraphs>
  <Slides>21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Angles</vt:lpstr>
      <vt:lpstr>Wireless A/V Device</vt:lpstr>
      <vt:lpstr>Team Members</vt:lpstr>
      <vt:lpstr>Introduction</vt:lpstr>
      <vt:lpstr>Requirements</vt:lpstr>
      <vt:lpstr>Equipment (Controls)</vt:lpstr>
      <vt:lpstr>Equipment (Wireless)</vt:lpstr>
      <vt:lpstr> hardware Block diagram</vt:lpstr>
      <vt:lpstr>Camera</vt:lpstr>
      <vt:lpstr>Camera Controls</vt:lpstr>
      <vt:lpstr>PWM servos</vt:lpstr>
      <vt:lpstr>PIC 18F4620 microprocessor</vt:lpstr>
      <vt:lpstr>Wireless</vt:lpstr>
      <vt:lpstr>Wireless controls</vt:lpstr>
      <vt:lpstr>Wireless</vt:lpstr>
      <vt:lpstr>Video </vt:lpstr>
      <vt:lpstr>Wireless</vt:lpstr>
      <vt:lpstr>Power Consumption</vt:lpstr>
      <vt:lpstr>Status</vt:lpstr>
      <vt:lpstr>Budget</vt:lpstr>
      <vt:lpstr>Updated Timeline</vt:lpstr>
      <vt:lpstr>Summary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Wireless AV Device</dc:title>
  <dc:creator>derek.sweet</dc:creator>
  <cp:lastModifiedBy>michael.hammann</cp:lastModifiedBy>
  <cp:revision>42</cp:revision>
  <cp:lastPrinted>2011-12-13T16:00:30Z</cp:lastPrinted>
  <dcterms:created xsi:type="dcterms:W3CDTF">2011-11-30T18:18:43Z</dcterms:created>
  <dcterms:modified xsi:type="dcterms:W3CDTF">2011-12-13T16:05:23Z</dcterms:modified>
</cp:coreProperties>
</file>